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8"/>
  </p:notesMasterIdLst>
  <p:sldIdLst>
    <p:sldId id="265" r:id="rId2"/>
    <p:sldId id="288" r:id="rId3"/>
    <p:sldId id="268" r:id="rId4"/>
    <p:sldId id="287" r:id="rId5"/>
    <p:sldId id="333" r:id="rId6"/>
    <p:sldId id="332" r:id="rId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37" autoAdjust="0"/>
  </p:normalViewPr>
  <p:slideViewPr>
    <p:cSldViewPr>
      <p:cViewPr varScale="1">
        <p:scale>
          <a:sx n="79" d="100"/>
          <a:sy n="79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B1AD8-08CB-436D-B631-9B0BAC8692FC}" type="datetimeFigureOut">
              <a:rPr lang="ru-RU" smtClean="0"/>
              <a:pPr/>
              <a:t>26.11.2021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770D2-188D-4837-B728-44D83411B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92404C4-3BCD-4D2D-9508-9D4ABDF7D80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25058C-D1F1-443E-8658-1E2AAB7F291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2FB468C-9AC6-43BB-9C1B-8D951C6DBBF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C5F5AE-71A2-4DA4-8647-F29DB226400D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753931-89B3-4012-BE2D-92E589EFC2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87EE16-4289-42D7-B55B-5A4D7A27C7F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095743-FA86-47F1-B02B-6FBFF720235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75B9AC3-0FF3-499B-9DD9-6F891E60AE8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398B11-4A16-47E2-906A-BAD37323991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D19226-D59D-409F-BB17-AA35FDBF743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2CB1B0D-6C2E-4D4A-819C-F78D704A849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825AB72-D156-443A-A87D-419C9837944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3106737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2133600" y="914400"/>
            <a:ext cx="70104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Мастер-класс для педагогов </a:t>
            </a:r>
          </a:p>
          <a:p>
            <a:pPr algn="ctr">
              <a:lnSpc>
                <a:spcPct val="150000"/>
              </a:lnSpc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«Экспериментальная деятельность как эффективное средство повышения познавательной активности 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старших дошкольников с ТНР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altLang="ru-RU" sz="3200" dirty="0">
              <a:solidFill>
                <a:srgbClr val="C00000"/>
              </a:solidFill>
            </a:endParaRPr>
          </a:p>
        </p:txBody>
      </p:sp>
      <p:sp>
        <p:nvSpPr>
          <p:cNvPr id="5124" name="TextBox 1"/>
          <p:cNvSpPr txBox="1">
            <a:spLocks noChangeArrowheads="1"/>
          </p:cNvSpPr>
          <p:nvPr/>
        </p:nvSpPr>
        <p:spPr bwMode="auto">
          <a:xfrm>
            <a:off x="4648200" y="5105400"/>
            <a:ext cx="4267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Жерлицына С.С.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Муниципальное бюджетное дошкольное образовательное учреждение – детский  сад  № 75  общеразвивающего вида с приоритетным осуществлением </a:t>
            </a:r>
            <a:r>
              <a:rPr lang="ru-RU" sz="1600" b="1" dirty="0" smtClean="0"/>
              <a:t>деятельности по </a:t>
            </a:r>
            <a:r>
              <a:rPr lang="ru-RU" sz="1600" b="1" dirty="0"/>
              <a:t>социально – личностному направлению развития детей города Орла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«Умейте открыть перед ребёнком в окружающем мире что-то одно,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открыть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чтобы кусочек жизни заиграл перед детьми всеми </a:t>
            </a:r>
          </a:p>
          <a:p>
            <a:pPr algn="r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красками радуги. Оставляйте всегда что-то недосказанное, чтобы </a:t>
            </a:r>
          </a:p>
          <a:p>
            <a:pPr algn="r">
              <a:lnSpc>
                <a:spcPct val="150000"/>
              </a:lnSpc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захотелось ещё и ещё раз возвращаться к тому, что он узнал»</a:t>
            </a:r>
          </a:p>
          <a:p>
            <a:pPr algn="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А.Сухомлинский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6" descr="9b5e21865d35a72b396e2769ea459077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81200"/>
            <a:ext cx="4800600" cy="2494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0" y="4457343"/>
            <a:ext cx="6858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000" b="1" i="1" dirty="0" smtClean="0">
                <a:solidFill>
                  <a:srgbClr val="C00000"/>
                </a:solidFill>
              </a:rPr>
              <a:t>Игры-эксперименты</a:t>
            </a:r>
            <a:r>
              <a:rPr lang="ru-RU" altLang="ru-RU" sz="2000" b="1" i="1" dirty="0" smtClean="0"/>
              <a:t>  – это игры, обучающие знаниям посредством открытия. В процессе эксперимента ребёнок открывает для себя что-то новое. Игры-эксперименты, стимулируют у ребёнка его любознательность и </a:t>
            </a:r>
            <a:r>
              <a:rPr lang="ru-RU" altLang="ru-RU" sz="2000" b="1" i="1" dirty="0" smtClean="0"/>
              <a:t>речь.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304800" y="1998663"/>
            <a:ext cx="8839200" cy="438581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деятельность детей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в природе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альбомов, познавательной литературы, фотографий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беседы по теме эксперимента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экскурсии, прогулки</a:t>
            </a:r>
          </a:p>
          <a:p>
            <a:pPr>
              <a:lnSpc>
                <a:spcPct val="150000"/>
              </a:lnSpc>
              <a:defRPr/>
            </a:pPr>
            <a:endParaRPr lang="ru-RU" altLang="ru-RU" dirty="0" smtClean="0"/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381000" y="228600"/>
            <a:ext cx="6096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реализации экспериментальной деятельности с детьми используются разные формы работы:</a:t>
            </a:r>
            <a: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57200"/>
            <a:ext cx="1878013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839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5113" algn="just"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детского экспериментирования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познавательных интересов детей, любознательности, умение сравнивать, анализировать, обобщать, устанавливать причинно – следственные связи, делать </a:t>
            </a:r>
            <a:r>
              <a:rPr lang="ru-RU" alt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1600" y="2057400"/>
            <a:ext cx="3657600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/>
              <a:t>Игры-эксперименты  </a:t>
            </a:r>
            <a:r>
              <a:rPr lang="ru-RU" altLang="ru-RU" sz="2000" b="1" i="1" dirty="0" smtClean="0"/>
              <a:t>с воздухом помогают в развитии речевого </a:t>
            </a:r>
            <a:r>
              <a:rPr lang="ru-RU" altLang="ru-RU" sz="2000" b="1" i="1" dirty="0" smtClean="0"/>
              <a:t>дыхания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2057400"/>
            <a:ext cx="3733800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/>
              <a:t>Игры-эксперименты  </a:t>
            </a:r>
            <a:r>
              <a:rPr lang="ru-RU" altLang="ru-RU" sz="2000" b="1" i="1" dirty="0" smtClean="0"/>
              <a:t>со светом помогают в развитии зрительного восприятия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3810000"/>
            <a:ext cx="3657600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/>
              <a:t>Игры-эксперименты  </a:t>
            </a:r>
            <a:r>
              <a:rPr lang="ru-RU" altLang="ru-RU" sz="2000" b="1" i="1" dirty="0" smtClean="0"/>
              <a:t>с водой помогают в развитии мелкой моторики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810000"/>
            <a:ext cx="3657600" cy="132343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000" b="1" i="1" dirty="0" smtClean="0"/>
              <a:t>Игры-эксперименты  </a:t>
            </a:r>
            <a:r>
              <a:rPr lang="ru-RU" altLang="ru-RU" sz="2000" b="1" i="1" dirty="0" smtClean="0"/>
              <a:t>со звуком помогают в развитии фонематического слуха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89560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ЭКСПЕРИМЕНТЫ СО ЗВУКОМ, </a:t>
            </a:r>
            <a:r>
              <a:rPr lang="ru-RU" sz="2000" b="1" dirty="0" smtClean="0">
                <a:solidFill>
                  <a:srgbClr val="C00000"/>
                </a:solidFill>
              </a:rPr>
              <a:t>ВОШЕДШИЕ </a:t>
            </a:r>
            <a:r>
              <a:rPr lang="ru-RU" sz="2000" b="1" dirty="0" smtClean="0">
                <a:solidFill>
                  <a:srgbClr val="C00000"/>
                </a:solidFill>
              </a:rPr>
              <a:t>В ЛОГОПЕДИЧЕСКОЕ ЗАНИЕ С ЭЛЕМЕНТАМИ ЭКСПЕРИМЕНТИРОВАНИЯ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 ТЕМЕ: «КАКИЕ БЫВАЮТ ЗВУКИ?»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3843501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726482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114800"/>
            <a:ext cx="38862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4114800"/>
            <a:ext cx="3750806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514600"/>
            <a:ext cx="8534400" cy="4538472"/>
          </a:xfrm>
        </p:spPr>
        <p:txBody>
          <a:bodyPr rtlCol="0">
            <a:normAutofit fontScale="92500"/>
          </a:bodyPr>
          <a:lstStyle/>
          <a:p>
            <a:pPr marL="457200" indent="-45720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dirty="0" smtClean="0">
                <a:solidFill>
                  <a:srgbClr val="C00000"/>
                </a:solidFill>
              </a:rPr>
              <a:t>1.</a:t>
            </a:r>
            <a:r>
              <a:rPr lang="ru-RU" dirty="0" smtClean="0"/>
              <a:t> </a:t>
            </a:r>
            <a:r>
              <a:rPr lang="ru-RU" sz="2600" dirty="0" smtClean="0"/>
              <a:t>Е</a:t>
            </a:r>
            <a:r>
              <a:rPr lang="ru-RU" sz="2600" dirty="0" smtClean="0"/>
              <a:t>. А. </a:t>
            </a:r>
            <a:r>
              <a:rPr lang="ru-RU" sz="2600" dirty="0" err="1" smtClean="0"/>
              <a:t>Бугрименко</a:t>
            </a:r>
            <a:r>
              <a:rPr lang="ru-RU" sz="2600" dirty="0" smtClean="0"/>
              <a:t>, Г. А. </a:t>
            </a:r>
            <a:r>
              <a:rPr lang="ru-RU" sz="2600" dirty="0" err="1" smtClean="0"/>
              <a:t>Цукерман</a:t>
            </a:r>
            <a:r>
              <a:rPr lang="ru-RU" sz="2600" dirty="0" smtClean="0"/>
              <a:t> «Чтение без принуждения», М. «Знание», 1987.</a:t>
            </a:r>
          </a:p>
          <a:p>
            <a:pPr marL="457200" indent="-45720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600" dirty="0" smtClean="0">
                <a:solidFill>
                  <a:srgbClr val="C00000"/>
                </a:solidFill>
              </a:rPr>
              <a:t>2.</a:t>
            </a:r>
            <a:r>
              <a:rPr lang="ru-RU" sz="2600" dirty="0" smtClean="0"/>
              <a:t> «Коррекционно-педагогическая </a:t>
            </a:r>
            <a:r>
              <a:rPr lang="ru-RU" sz="2600" dirty="0" smtClean="0"/>
              <a:t>работа в учреждениях для детей с нарушениями речи». Под редакцией Ю.Ф. Гаркуши, М. Т. Ц. «Сфера»,  2007.</a:t>
            </a:r>
          </a:p>
          <a:p>
            <a:pPr marL="457200" indent="-45720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600" dirty="0" smtClean="0">
                <a:solidFill>
                  <a:srgbClr val="C00000"/>
                </a:solidFill>
              </a:rPr>
              <a:t>3.</a:t>
            </a:r>
            <a:r>
              <a:rPr lang="ru-RU" sz="2600" dirty="0" smtClean="0"/>
              <a:t> Т</a:t>
            </a:r>
            <a:r>
              <a:rPr lang="ru-RU" sz="2600" dirty="0" smtClean="0"/>
              <a:t>. А. Ткаченко «Совершенствование навыков звукового анализа и обучению грамоте», «ЭГСИ», 1999.</a:t>
            </a:r>
          </a:p>
          <a:p>
            <a:pPr marL="457200" indent="-457200" algn="just" eaLnBrk="1" fontAlgn="auto" hangingPunct="1">
              <a:spcBef>
                <a:spcPts val="580"/>
              </a:spcBef>
              <a:spcAft>
                <a:spcPts val="0"/>
              </a:spcAft>
              <a:buNone/>
              <a:defRPr/>
            </a:pPr>
            <a:r>
              <a:rPr lang="ru-RU" sz="2600" dirty="0" smtClean="0">
                <a:solidFill>
                  <a:srgbClr val="C00000"/>
                </a:solidFill>
              </a:rPr>
              <a:t>4. </a:t>
            </a:r>
            <a:r>
              <a:rPr lang="ru-RU" sz="2600" dirty="0" smtClean="0"/>
              <a:t>«Организация </a:t>
            </a:r>
            <a:r>
              <a:rPr lang="ru-RU" sz="2600" dirty="0" smtClean="0"/>
              <a:t>экспериментальной деятельности детей на логопедических занятиях в ДОУ», Фоминых Е. Н., ж. «Логопед» №3, 2007.</a:t>
            </a:r>
          </a:p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6083" name="Заголовок 1"/>
          <p:cNvSpPr>
            <a:spLocks noGrp="1"/>
          </p:cNvSpPr>
          <p:nvPr>
            <p:ph type="title"/>
          </p:nvPr>
        </p:nvSpPr>
        <p:spPr>
          <a:xfrm>
            <a:off x="0" y="1828800"/>
            <a:ext cx="7772400" cy="917575"/>
          </a:xfrm>
        </p:spPr>
        <p:txBody>
          <a:bodyPr/>
          <a:lstStyle/>
          <a:p>
            <a:pPr eaLnBrk="1" hangingPunct="1"/>
            <a:r>
              <a:rPr lang="ru-RU" altLang="ru-RU" sz="3200" b="1" i="1" dirty="0" smtClean="0">
                <a:solidFill>
                  <a:srgbClr val="C00000"/>
                </a:solidFill>
              </a:rPr>
              <a:t>Список используемой литературы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ПРЕДЛАГАЕМ ВАШЕМУ ВНИМАНИЮ ЭКСПЕРИМЕНТЫ СО ЗВУКОМ, НЕ ВОШЕДШИЕ В ЛОГОПЕДИЧЕСКОЕ ЗАНИЕ С ЭЛЕМЕНТАМИ ЭКСПЕРИМЕНТИРОВАНИЯ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ПО ТЕМЕ: «КАКИЕ БЫВАЮТ ЗВУКИ?»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894</TotalTime>
  <Words>363</Words>
  <Application>Microsoft Office PowerPoint</Application>
  <PresentationFormat>Экран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Список используемой литературы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Иришка</dc:creator>
  <cp:lastModifiedBy>Svetlana</cp:lastModifiedBy>
  <cp:revision>77</cp:revision>
  <cp:lastPrinted>1601-01-01T00:00:00Z</cp:lastPrinted>
  <dcterms:created xsi:type="dcterms:W3CDTF">1601-01-01T00:00:00Z</dcterms:created>
  <dcterms:modified xsi:type="dcterms:W3CDTF">2021-11-26T15:55:12Z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